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77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09F88B7-5104-4FBA-A055-72EFC25331CC}"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4289088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09F88B7-5104-4FBA-A055-72EFC25331CC}"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1862135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09F88B7-5104-4FBA-A055-72EFC25331CC}"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2113396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09F88B7-5104-4FBA-A055-72EFC25331CC}" type="datetimeFigureOut">
              <a:rPr lang="ru-RU" smtClean="0"/>
              <a:t>14.04.2019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560962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09F88B7-5104-4FBA-A055-72EFC25331CC}" type="datetimeFigureOut">
              <a:rPr lang="ru-RU" smtClean="0"/>
              <a:t>14.04.2019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3687049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09F88B7-5104-4FBA-A055-72EFC25331CC}" type="datetimeFigureOut">
              <a:rPr lang="ru-RU" smtClean="0"/>
              <a:t>14.04.2019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3239430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9F88B7-5104-4FBA-A055-72EFC25331CC}" type="datetimeFigureOut">
              <a:rPr lang="ru-RU" smtClean="0"/>
              <a:t>14.04.2019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3053682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09F88B7-5104-4FBA-A055-72EFC25331CC}" type="datetimeFigureOut">
              <a:rPr lang="ru-RU" smtClean="0"/>
              <a:t>14.04.2019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367111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09F88B7-5104-4FBA-A055-72EFC25331CC}" type="datetimeFigureOut">
              <a:rPr lang="ru-RU" smtClean="0"/>
              <a:t>14.04.2019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2190240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09F88B7-5104-4FBA-A055-72EFC25331CC}"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229498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09F88B7-5104-4FBA-A055-72EFC25331CC}"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8A99A2-7F98-452B-8E99-F1948326A125}"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92847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09F88B7-5104-4FBA-A055-72EFC25331CC}"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2651951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09F88B7-5104-4FBA-A055-72EFC25331CC}"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8A99A2-7F98-452B-8E99-F1948326A125}"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51481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09F88B7-5104-4FBA-A055-72EFC25331CC}"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3760034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09F88B7-5104-4FBA-A055-72EFC25331CC}"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2419576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09F88B7-5104-4FBA-A055-72EFC25331CC}" type="datetimeFigureOut">
              <a:rPr lang="ru-RU" smtClean="0"/>
              <a:t>14.04.2019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18A99A2-7F98-452B-8E99-F1948326A125}" type="slidenum">
              <a:rPr lang="ru-RU" smtClean="0"/>
              <a:t>‹#›</a:t>
            </a:fld>
            <a:endParaRPr lang="ru-RU"/>
          </a:p>
        </p:txBody>
      </p:sp>
    </p:spTree>
    <p:extLst>
      <p:ext uri="{BB962C8B-B14F-4D97-AF65-F5344CB8AC3E}">
        <p14:creationId xmlns:p14="http://schemas.microsoft.com/office/powerpoint/2010/main" val="1416615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9F88B7-5104-4FBA-A055-72EFC25331CC}" type="datetimeFigureOut">
              <a:rPr lang="ru-RU" smtClean="0"/>
              <a:t>14.04.2019</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18A99A2-7F98-452B-8E99-F1948326A125}" type="slidenum">
              <a:rPr lang="ru-RU" smtClean="0"/>
              <a:t>‹#›</a:t>
            </a:fld>
            <a:endParaRPr lang="ru-RU"/>
          </a:p>
        </p:txBody>
      </p:sp>
    </p:spTree>
    <p:extLst>
      <p:ext uri="{BB962C8B-B14F-4D97-AF65-F5344CB8AC3E}">
        <p14:creationId xmlns:p14="http://schemas.microsoft.com/office/powerpoint/2010/main" val="3587711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r>
              <a:rPr lang="en-US" dirty="0" err="1" smtClean="0"/>
              <a:t>Yakovleva</a:t>
            </a:r>
            <a:r>
              <a:rPr lang="en-US" dirty="0" smtClean="0"/>
              <a:t> </a:t>
            </a:r>
            <a:r>
              <a:rPr lang="en-US" dirty="0" err="1" smtClean="0"/>
              <a:t>Viktoriya</a:t>
            </a:r>
            <a:r>
              <a:rPr lang="en-US" dirty="0" smtClean="0"/>
              <a:t> A31-2</a:t>
            </a:r>
            <a:endParaRPr lang="ru-RU" dirty="0"/>
          </a:p>
        </p:txBody>
      </p:sp>
    </p:spTree>
    <p:extLst>
      <p:ext uri="{BB962C8B-B14F-4D97-AF65-F5344CB8AC3E}">
        <p14:creationId xmlns:p14="http://schemas.microsoft.com/office/powerpoint/2010/main" val="1923829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en-US" sz="4400" dirty="0" smtClean="0"/>
              <a:t>A lot of spots,</a:t>
            </a:r>
          </a:p>
          <a:p>
            <a:r>
              <a:rPr lang="en-US" sz="4400" dirty="0" smtClean="0"/>
              <a:t>A long, long neck,</a:t>
            </a:r>
          </a:p>
          <a:p>
            <a:r>
              <a:rPr lang="en-US" sz="4400" dirty="0" smtClean="0"/>
              <a:t>A funny scarf</a:t>
            </a:r>
          </a:p>
          <a:p>
            <a:r>
              <a:rPr lang="en-US" sz="4400" dirty="0" smtClean="0"/>
              <a:t>It`s a…</a:t>
            </a:r>
            <a:endParaRPr lang="ru-RU" sz="4400" dirty="0"/>
          </a:p>
        </p:txBody>
      </p:sp>
    </p:spTree>
    <p:extLst>
      <p:ext uri="{BB962C8B-B14F-4D97-AF65-F5344CB8AC3E}">
        <p14:creationId xmlns:p14="http://schemas.microsoft.com/office/powerpoint/2010/main" val="300587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8274" y="88174"/>
            <a:ext cx="9026434" cy="6769826"/>
          </a:xfrm>
          <a:prstGeom prst="rect">
            <a:avLst/>
          </a:prstGeom>
          <a:ln>
            <a:noFill/>
          </a:ln>
          <a:effectLst>
            <a:softEdge rad="112500"/>
          </a:effectLst>
        </p:spPr>
      </p:pic>
    </p:spTree>
    <p:extLst>
      <p:ext uri="{BB962C8B-B14F-4D97-AF65-F5344CB8AC3E}">
        <p14:creationId xmlns:p14="http://schemas.microsoft.com/office/powerpoint/2010/main" val="1754853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5" name="Объект 4"/>
          <p:cNvGraphicFramePr>
            <a:graphicFrameLocks noGrp="1"/>
          </p:cNvGraphicFramePr>
          <p:nvPr>
            <p:ph idx="1"/>
            <p:extLst>
              <p:ext uri="{D42A27DB-BD31-4B8C-83A1-F6EECF244321}">
                <p14:modId xmlns:p14="http://schemas.microsoft.com/office/powerpoint/2010/main" val="985448742"/>
              </p:ext>
            </p:extLst>
          </p:nvPr>
        </p:nvGraphicFramePr>
        <p:xfrm>
          <a:off x="0" y="1018903"/>
          <a:ext cx="12192000" cy="5329648"/>
        </p:xfrm>
        <a:graphic>
          <a:graphicData uri="http://schemas.openxmlformats.org/drawingml/2006/table">
            <a:tbl>
              <a:tblPr/>
              <a:tblGrid>
                <a:gridCol w="792802">
                  <a:extLst>
                    <a:ext uri="{9D8B030D-6E8A-4147-A177-3AD203B41FA5}">
                      <a16:colId xmlns:a16="http://schemas.microsoft.com/office/drawing/2014/main" val="1395176324"/>
                    </a:ext>
                  </a:extLst>
                </a:gridCol>
                <a:gridCol w="5699599">
                  <a:extLst>
                    <a:ext uri="{9D8B030D-6E8A-4147-A177-3AD203B41FA5}">
                      <a16:colId xmlns:a16="http://schemas.microsoft.com/office/drawing/2014/main" val="3849139238"/>
                    </a:ext>
                  </a:extLst>
                </a:gridCol>
                <a:gridCol w="5699599">
                  <a:extLst>
                    <a:ext uri="{9D8B030D-6E8A-4147-A177-3AD203B41FA5}">
                      <a16:colId xmlns:a16="http://schemas.microsoft.com/office/drawing/2014/main" val="2440271978"/>
                    </a:ext>
                  </a:extLst>
                </a:gridCol>
              </a:tblGrid>
              <a:tr h="666206">
                <a:tc>
                  <a:txBody>
                    <a:bodyPr/>
                    <a:lstStyle/>
                    <a:p>
                      <a:r>
                        <a:rPr lang="ru-RU" sz="1400">
                          <a:effectLst/>
                          <a:latin typeface="Verdana" panose="020B0604030504040204" pitchFamily="34" charset="0"/>
                        </a:rPr>
                        <a:t>1</a:t>
                      </a:r>
                      <a:endParaRPr lang="ru-RU"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latin typeface="Verdana" panose="020B0604030504040204" pitchFamily="34" charset="0"/>
                        </a:rPr>
                        <a:t>tall</a:t>
                      </a:r>
                      <a:endParaRPr lang="en-US"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400" dirty="0" smtClean="0">
                          <a:effectLst/>
                          <a:latin typeface="helvetica" panose="020B0604020202020204" pitchFamily="34" charset="0"/>
                        </a:rPr>
                        <a:t>длинноногий</a:t>
                      </a:r>
                      <a:endParaRPr lang="ru-RU" sz="1200" dirty="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4858989"/>
                  </a:ext>
                </a:extLst>
              </a:tr>
              <a:tr h="666206">
                <a:tc>
                  <a:txBody>
                    <a:bodyPr/>
                    <a:lstStyle/>
                    <a:p>
                      <a:r>
                        <a:rPr lang="ru-RU" sz="1400">
                          <a:effectLst/>
                          <a:latin typeface="Verdana" panose="020B0604030504040204" pitchFamily="34" charset="0"/>
                        </a:rPr>
                        <a:t>2</a:t>
                      </a:r>
                      <a:endParaRPr lang="ru-RU"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latin typeface="Verdana" panose="020B0604030504040204" pitchFamily="34" charset="0"/>
                        </a:rPr>
                        <a:t>spotted</a:t>
                      </a:r>
                      <a:endParaRPr lang="en-US"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400" dirty="0" smtClean="0">
                          <a:effectLst/>
                          <a:latin typeface="helvetica" panose="020B0604020202020204" pitchFamily="34" charset="0"/>
                        </a:rPr>
                        <a:t>медленный</a:t>
                      </a:r>
                      <a:endParaRPr lang="ru-RU" sz="1200" dirty="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6063930"/>
                  </a:ext>
                </a:extLst>
              </a:tr>
              <a:tr h="666206">
                <a:tc>
                  <a:txBody>
                    <a:bodyPr/>
                    <a:lstStyle/>
                    <a:p>
                      <a:r>
                        <a:rPr lang="ru-RU" sz="1400">
                          <a:effectLst/>
                          <a:latin typeface="Verdana" panose="020B0604030504040204" pitchFamily="34" charset="0"/>
                        </a:rPr>
                        <a:t>3</a:t>
                      </a:r>
                      <a:endParaRPr lang="ru-RU"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latin typeface="Verdana" panose="020B0604030504040204" pitchFamily="34" charset="0"/>
                        </a:rPr>
                        <a:t>herbivorous </a:t>
                      </a:r>
                      <a:endParaRPr lang="en-US"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400" dirty="0" smtClean="0">
                          <a:effectLst/>
                          <a:latin typeface="helvetica" panose="020B0604020202020204" pitchFamily="34" charset="0"/>
                        </a:rPr>
                        <a:t>длинношеий</a:t>
                      </a:r>
                      <a:endParaRPr lang="ru-RU" sz="1200" dirty="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7266816"/>
                  </a:ext>
                </a:extLst>
              </a:tr>
              <a:tr h="666206">
                <a:tc>
                  <a:txBody>
                    <a:bodyPr/>
                    <a:lstStyle/>
                    <a:p>
                      <a:r>
                        <a:rPr lang="ru-RU" sz="1400">
                          <a:effectLst/>
                          <a:latin typeface="Verdana" panose="020B0604030504040204" pitchFamily="34" charset="0"/>
                        </a:rPr>
                        <a:t>4</a:t>
                      </a:r>
                      <a:endParaRPr lang="ru-RU"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latin typeface="Verdana" panose="020B0604030504040204" pitchFamily="34" charset="0"/>
                        </a:rPr>
                        <a:t>slow</a:t>
                      </a:r>
                      <a:endParaRPr lang="en-US"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400" dirty="0" smtClean="0">
                          <a:effectLst/>
                          <a:latin typeface="helvetica" panose="020B0604020202020204" pitchFamily="34" charset="0"/>
                        </a:rPr>
                        <a:t>пятнистый</a:t>
                      </a:r>
                      <a:endParaRPr lang="ru-RU" sz="1200" dirty="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1014070"/>
                  </a:ext>
                </a:extLst>
              </a:tr>
              <a:tr h="666206">
                <a:tc>
                  <a:txBody>
                    <a:bodyPr/>
                    <a:lstStyle/>
                    <a:p>
                      <a:r>
                        <a:rPr lang="ru-RU" sz="1400">
                          <a:effectLst/>
                          <a:latin typeface="Verdana" panose="020B0604030504040204" pitchFamily="34" charset="0"/>
                        </a:rPr>
                        <a:t>5</a:t>
                      </a:r>
                      <a:endParaRPr lang="ru-RU"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latin typeface="Verdana" panose="020B0604030504040204" pitchFamily="34" charset="0"/>
                        </a:rPr>
                        <a:t>slender</a:t>
                      </a:r>
                      <a:endParaRPr lang="en-US"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400">
                          <a:effectLst/>
                          <a:latin typeface="helvetica" panose="020B0604020202020204" pitchFamily="34" charset="0"/>
                        </a:rPr>
                        <a:t>стройный</a:t>
                      </a:r>
                      <a:endParaRPr lang="ru-RU"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80608"/>
                  </a:ext>
                </a:extLst>
              </a:tr>
              <a:tr h="666206">
                <a:tc>
                  <a:txBody>
                    <a:bodyPr/>
                    <a:lstStyle/>
                    <a:p>
                      <a:r>
                        <a:rPr lang="ru-RU" sz="1400">
                          <a:effectLst/>
                          <a:latin typeface="Verdana" panose="020B0604030504040204" pitchFamily="34" charset="0"/>
                        </a:rPr>
                        <a:t>6</a:t>
                      </a:r>
                      <a:endParaRPr lang="ru-RU"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latin typeface="Verdana" panose="020B0604030504040204" pitchFamily="34" charset="0"/>
                        </a:rPr>
                        <a:t>stately</a:t>
                      </a:r>
                      <a:endParaRPr lang="en-US"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400">
                          <a:effectLst/>
                          <a:latin typeface="helvetica" panose="020B0604020202020204" pitchFamily="34" charset="0"/>
                        </a:rPr>
                        <a:t>величавый</a:t>
                      </a:r>
                      <a:endParaRPr lang="ru-RU"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8755411"/>
                  </a:ext>
                </a:extLst>
              </a:tr>
              <a:tr h="666206">
                <a:tc>
                  <a:txBody>
                    <a:bodyPr/>
                    <a:lstStyle/>
                    <a:p>
                      <a:r>
                        <a:rPr lang="ru-RU" sz="1400">
                          <a:effectLst/>
                          <a:latin typeface="Verdana" panose="020B0604030504040204" pitchFamily="34" charset="0"/>
                        </a:rPr>
                        <a:t>7</a:t>
                      </a:r>
                      <a:endParaRPr lang="ru-RU"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latin typeface="Verdana" panose="020B0604030504040204" pitchFamily="34" charset="0"/>
                        </a:rPr>
                        <a:t>leggy</a:t>
                      </a:r>
                      <a:endParaRPr lang="en-US"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400" dirty="0" smtClean="0">
                          <a:effectLst/>
                          <a:latin typeface="helvetica" panose="020B0604020202020204" pitchFamily="34" charset="0"/>
                        </a:rPr>
                        <a:t>высокий</a:t>
                      </a:r>
                      <a:endParaRPr lang="ru-RU" sz="1200" dirty="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5173036"/>
                  </a:ext>
                </a:extLst>
              </a:tr>
              <a:tr h="666206">
                <a:tc>
                  <a:txBody>
                    <a:bodyPr/>
                    <a:lstStyle/>
                    <a:p>
                      <a:r>
                        <a:rPr lang="ru-RU" sz="1400">
                          <a:effectLst/>
                          <a:latin typeface="Verdana" panose="020B0604030504040204" pitchFamily="34" charset="0"/>
                        </a:rPr>
                        <a:t>8</a:t>
                      </a:r>
                      <a:endParaRPr lang="ru-RU"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effectLst/>
                          <a:latin typeface="Verdana" panose="020B0604030504040204" pitchFamily="34" charset="0"/>
                        </a:rPr>
                        <a:t>long-necked</a:t>
                      </a:r>
                      <a:endParaRPr lang="en-US" sz="120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400" dirty="0" smtClean="0">
                          <a:effectLst/>
                          <a:latin typeface="helvetica" panose="020B0604020202020204" pitchFamily="34" charset="0"/>
                        </a:rPr>
                        <a:t>травоядный</a:t>
                      </a:r>
                      <a:endParaRPr lang="ru-RU" sz="1200" dirty="0">
                        <a:effectLst/>
                        <a:latin typeface="&amp;quo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1646716"/>
                  </a:ext>
                </a:extLst>
              </a:tr>
            </a:tbl>
          </a:graphicData>
        </a:graphic>
      </p:graphicFrame>
    </p:spTree>
    <p:extLst>
      <p:ext uri="{BB962C8B-B14F-4D97-AF65-F5344CB8AC3E}">
        <p14:creationId xmlns:p14="http://schemas.microsoft.com/office/powerpoint/2010/main" val="783960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idx="1"/>
            <p:extLst>
              <p:ext uri="{D42A27DB-BD31-4B8C-83A1-F6EECF244321}">
                <p14:modId xmlns:p14="http://schemas.microsoft.com/office/powerpoint/2010/main" val="876745958"/>
              </p:ext>
            </p:extLst>
          </p:nvPr>
        </p:nvGraphicFramePr>
        <p:xfrm>
          <a:off x="1293223" y="0"/>
          <a:ext cx="9274003" cy="6904394"/>
        </p:xfrm>
        <a:graphic>
          <a:graphicData uri="http://schemas.openxmlformats.org/drawingml/2006/table">
            <a:tbl>
              <a:tblPr firstRow="1" firstCol="1" bandRow="1">
                <a:tableStyleId>{5C22544A-7EE6-4342-B048-85BDC9FD1C3A}</a:tableStyleId>
              </a:tblPr>
              <a:tblGrid>
                <a:gridCol w="9274003">
                  <a:extLst>
                    <a:ext uri="{9D8B030D-6E8A-4147-A177-3AD203B41FA5}">
                      <a16:colId xmlns:a16="http://schemas.microsoft.com/office/drawing/2014/main" val="3599361381"/>
                    </a:ext>
                  </a:extLst>
                </a:gridCol>
              </a:tblGrid>
              <a:tr h="454878">
                <a:tc>
                  <a:txBody>
                    <a:bodyPr/>
                    <a:lstStyle/>
                    <a:p>
                      <a:pPr>
                        <a:lnSpc>
                          <a:spcPct val="107000"/>
                        </a:lnSpc>
                        <a:spcAft>
                          <a:spcPts val="0"/>
                        </a:spcAft>
                      </a:pPr>
                      <a:r>
                        <a:rPr lang="en-US" sz="2400">
                          <a:effectLst/>
                        </a:rPr>
                        <a:t>It has two dull horns.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564940649"/>
                  </a:ext>
                </a:extLst>
              </a:tr>
              <a:tr h="454878">
                <a:tc>
                  <a:txBody>
                    <a:bodyPr/>
                    <a:lstStyle/>
                    <a:p>
                      <a:pPr>
                        <a:lnSpc>
                          <a:spcPct val="107000"/>
                        </a:lnSpc>
                        <a:spcAft>
                          <a:spcPts val="0"/>
                        </a:spcAft>
                      </a:pPr>
                      <a:r>
                        <a:rPr lang="en-US" sz="2400">
                          <a:effectLst/>
                        </a:rPr>
                        <a:t>Its elongated ears are big and pricked.</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1464245929"/>
                  </a:ext>
                </a:extLst>
              </a:tr>
              <a:tr h="454878">
                <a:tc>
                  <a:txBody>
                    <a:bodyPr/>
                    <a:lstStyle/>
                    <a:p>
                      <a:pPr>
                        <a:lnSpc>
                          <a:spcPct val="107000"/>
                        </a:lnSpc>
                        <a:spcAft>
                          <a:spcPts val="0"/>
                        </a:spcAft>
                      </a:pPr>
                      <a:r>
                        <a:rPr lang="ru-RU" sz="2400">
                          <a:effectLst/>
                        </a:rPr>
                        <a:t>Its eyes are </a:t>
                      </a:r>
                      <a:r>
                        <a:rPr lang="en-US" sz="2400">
                          <a:effectLst/>
                        </a:rPr>
                        <a:t>pink</a:t>
                      </a:r>
                      <a:r>
                        <a:rPr lang="ru-RU" sz="2400">
                          <a:effectLst/>
                        </a:rPr>
                        <a:t>.</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356705117"/>
                  </a:ext>
                </a:extLst>
              </a:tr>
              <a:tr h="454878">
                <a:tc>
                  <a:txBody>
                    <a:bodyPr/>
                    <a:lstStyle/>
                    <a:p>
                      <a:pPr>
                        <a:lnSpc>
                          <a:spcPct val="107000"/>
                        </a:lnSpc>
                        <a:spcAft>
                          <a:spcPts val="0"/>
                        </a:spcAft>
                      </a:pPr>
                      <a:r>
                        <a:rPr lang="en-US" sz="2400" dirty="0">
                          <a:effectLst/>
                        </a:rPr>
                        <a:t>Its muzzle is elongated too.</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1714440035"/>
                  </a:ext>
                </a:extLst>
              </a:tr>
              <a:tr h="454878">
                <a:tc>
                  <a:txBody>
                    <a:bodyPr/>
                    <a:lstStyle/>
                    <a:p>
                      <a:pPr>
                        <a:lnSpc>
                          <a:spcPct val="107000"/>
                        </a:lnSpc>
                        <a:spcAft>
                          <a:spcPts val="0"/>
                        </a:spcAft>
                      </a:pPr>
                      <a:r>
                        <a:rPr lang="en-US" sz="2400">
                          <a:effectLst/>
                        </a:rPr>
                        <a:t>It has two nostrils at the end of its nose.</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3327071371"/>
                  </a:ext>
                </a:extLst>
              </a:tr>
              <a:tr h="454878">
                <a:tc>
                  <a:txBody>
                    <a:bodyPr/>
                    <a:lstStyle/>
                    <a:p>
                      <a:pPr>
                        <a:lnSpc>
                          <a:spcPct val="107000"/>
                        </a:lnSpc>
                        <a:spcAft>
                          <a:spcPts val="0"/>
                        </a:spcAft>
                      </a:pPr>
                      <a:r>
                        <a:rPr lang="en-US" sz="2400">
                          <a:effectLst/>
                        </a:rPr>
                        <a:t>Its neck is really short.</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2812695611"/>
                  </a:ext>
                </a:extLst>
              </a:tr>
              <a:tr h="454878">
                <a:tc>
                  <a:txBody>
                    <a:bodyPr/>
                    <a:lstStyle/>
                    <a:p>
                      <a:pPr>
                        <a:lnSpc>
                          <a:spcPct val="107000"/>
                        </a:lnSpc>
                        <a:spcAft>
                          <a:spcPts val="0"/>
                        </a:spcAft>
                      </a:pPr>
                      <a:r>
                        <a:rPr lang="en-US" sz="2400">
                          <a:effectLst/>
                        </a:rPr>
                        <a:t>It has a mane along its spine.</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1187628862"/>
                  </a:ext>
                </a:extLst>
              </a:tr>
              <a:tr h="454878">
                <a:tc>
                  <a:txBody>
                    <a:bodyPr/>
                    <a:lstStyle/>
                    <a:p>
                      <a:pPr>
                        <a:lnSpc>
                          <a:spcPct val="107000"/>
                        </a:lnSpc>
                        <a:spcAft>
                          <a:spcPts val="0"/>
                        </a:spcAft>
                      </a:pPr>
                      <a:r>
                        <a:rPr lang="en-US" sz="2400">
                          <a:effectLst/>
                        </a:rPr>
                        <a:t>It has four long legs.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2861573358"/>
                  </a:ext>
                </a:extLst>
              </a:tr>
              <a:tr h="454878">
                <a:tc>
                  <a:txBody>
                    <a:bodyPr/>
                    <a:lstStyle/>
                    <a:p>
                      <a:pPr>
                        <a:lnSpc>
                          <a:spcPct val="107000"/>
                        </a:lnSpc>
                        <a:spcAft>
                          <a:spcPts val="0"/>
                        </a:spcAft>
                      </a:pPr>
                      <a:r>
                        <a:rPr lang="en-US" sz="2400">
                          <a:effectLst/>
                        </a:rPr>
                        <a:t>Its skin is covered with dark spots.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1973302176"/>
                  </a:ext>
                </a:extLst>
              </a:tr>
              <a:tr h="454878">
                <a:tc>
                  <a:txBody>
                    <a:bodyPr/>
                    <a:lstStyle/>
                    <a:p>
                      <a:pPr>
                        <a:lnSpc>
                          <a:spcPct val="107000"/>
                        </a:lnSpc>
                        <a:spcAft>
                          <a:spcPts val="0"/>
                        </a:spcAft>
                      </a:pPr>
                      <a:r>
                        <a:rPr lang="en-US" sz="2400">
                          <a:effectLst/>
                        </a:rPr>
                        <a:t>Its tail is very long.</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2906610249"/>
                  </a:ext>
                </a:extLst>
              </a:tr>
              <a:tr h="454878">
                <a:tc>
                  <a:txBody>
                    <a:bodyPr/>
                    <a:lstStyle/>
                    <a:p>
                      <a:pPr>
                        <a:lnSpc>
                          <a:spcPct val="107000"/>
                        </a:lnSpc>
                        <a:spcAft>
                          <a:spcPts val="0"/>
                        </a:spcAft>
                      </a:pPr>
                      <a:r>
                        <a:rPr lang="en-US" sz="2400">
                          <a:effectLst/>
                        </a:rPr>
                        <a:t>There is a furry brush on its end.</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1901058698"/>
                  </a:ext>
                </a:extLst>
              </a:tr>
              <a:tr h="454878">
                <a:tc>
                  <a:txBody>
                    <a:bodyPr/>
                    <a:lstStyle/>
                    <a:p>
                      <a:pPr>
                        <a:lnSpc>
                          <a:spcPct val="107000"/>
                        </a:lnSpc>
                        <a:spcAft>
                          <a:spcPts val="0"/>
                        </a:spcAft>
                      </a:pPr>
                      <a:r>
                        <a:rPr lang="en-US" sz="2400">
                          <a:effectLst/>
                        </a:rPr>
                        <a:t>Giraffes eat grass and leaves.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3615183450"/>
                  </a:ext>
                </a:extLst>
              </a:tr>
              <a:tr h="454878">
                <a:tc>
                  <a:txBody>
                    <a:bodyPr/>
                    <a:lstStyle/>
                    <a:p>
                      <a:pPr>
                        <a:lnSpc>
                          <a:spcPct val="107000"/>
                        </a:lnSpc>
                        <a:spcAft>
                          <a:spcPts val="0"/>
                        </a:spcAft>
                      </a:pPr>
                      <a:r>
                        <a:rPr lang="ru-RU" sz="2400">
                          <a:effectLst/>
                        </a:rPr>
                        <a:t>They are herbivorous.</a:t>
                      </a:r>
                      <a:endParaRPr lang="ru-RU" sz="240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653356942"/>
                  </a:ext>
                </a:extLst>
              </a:tr>
              <a:tr h="454878">
                <a:tc>
                  <a:txBody>
                    <a:bodyPr/>
                    <a:lstStyle/>
                    <a:p>
                      <a:pPr>
                        <a:lnSpc>
                          <a:spcPct val="107000"/>
                        </a:lnSpc>
                        <a:spcAft>
                          <a:spcPts val="0"/>
                        </a:spcAft>
                      </a:pPr>
                      <a:r>
                        <a:rPr lang="ru-RU" sz="2400" dirty="0" err="1">
                          <a:effectLst/>
                        </a:rPr>
                        <a:t>They</a:t>
                      </a:r>
                      <a:r>
                        <a:rPr lang="ru-RU" sz="2400" dirty="0">
                          <a:effectLst/>
                        </a:rPr>
                        <a:t> </a:t>
                      </a:r>
                      <a:r>
                        <a:rPr lang="ru-RU" sz="2400" dirty="0" err="1">
                          <a:effectLst/>
                        </a:rPr>
                        <a:t>are</a:t>
                      </a:r>
                      <a:r>
                        <a:rPr lang="ru-RU" sz="2400" dirty="0">
                          <a:effectLst/>
                        </a:rPr>
                        <a:t>  </a:t>
                      </a:r>
                      <a:r>
                        <a:rPr lang="ru-RU" sz="2400" dirty="0" err="1">
                          <a:effectLst/>
                        </a:rPr>
                        <a:t>dangerous</a:t>
                      </a:r>
                      <a:r>
                        <a:rPr lang="ru-RU" sz="2400" dirty="0">
                          <a:effectLst/>
                        </a:rPr>
                        <a:t>.</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37930" marR="37930" marT="60689" marB="60689" anchor="ctr"/>
                </a:tc>
                <a:extLst>
                  <a:ext uri="{0D108BD9-81ED-4DB2-BD59-A6C34878D82A}">
                    <a16:rowId xmlns:a16="http://schemas.microsoft.com/office/drawing/2014/main" val="3747923476"/>
                  </a:ext>
                </a:extLst>
              </a:tr>
            </a:tbl>
          </a:graphicData>
        </a:graphic>
      </p:graphicFrame>
    </p:spTree>
    <p:extLst>
      <p:ext uri="{BB962C8B-B14F-4D97-AF65-F5344CB8AC3E}">
        <p14:creationId xmlns:p14="http://schemas.microsoft.com/office/powerpoint/2010/main" val="1447114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Your home task is to write an informative text about some interesting animal and present it to the class. The rest of the students will guess what kind of animal it is</a:t>
            </a:r>
            <a:endParaRPr lang="ru-RU" dirty="0"/>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1770686217"/>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TotalTime>
  <Words>170</Words>
  <Application>Microsoft Office PowerPoint</Application>
  <PresentationFormat>Широкоэкранный</PresentationFormat>
  <Paragraphs>44</Paragraphs>
  <Slides>6</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6</vt:i4>
      </vt:variant>
    </vt:vector>
  </HeadingPairs>
  <TitlesOfParts>
    <vt:vector size="15" baseType="lpstr">
      <vt:lpstr>&amp;quot</vt:lpstr>
      <vt:lpstr>Arial</vt:lpstr>
      <vt:lpstr>Calibri</vt:lpstr>
      <vt:lpstr>helvetica</vt:lpstr>
      <vt:lpstr>Times New Roman</vt:lpstr>
      <vt:lpstr>Trebuchet MS</vt:lpstr>
      <vt:lpstr>Verdana</vt:lpstr>
      <vt:lpstr>Wingdings 3</vt:lpstr>
      <vt:lpstr>Аспект</vt:lpstr>
      <vt:lpstr>Презентация PowerPoint</vt:lpstr>
      <vt:lpstr>Презентация PowerPoint</vt:lpstr>
      <vt:lpstr>Презентация PowerPoint</vt:lpstr>
      <vt:lpstr>Презентация PowerPoint</vt:lpstr>
      <vt:lpstr>Презентация PowerPoint</vt:lpstr>
      <vt:lpstr>Your home task is to write an informative text about some interesting animal and present it to the class. The rest of the students will guess what kind of animal it 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Я</dc:creator>
  <cp:lastModifiedBy>Я</cp:lastModifiedBy>
  <cp:revision>2</cp:revision>
  <dcterms:created xsi:type="dcterms:W3CDTF">2019-04-14T20:03:25Z</dcterms:created>
  <dcterms:modified xsi:type="dcterms:W3CDTF">2019-04-14T20:12:58Z</dcterms:modified>
</cp:coreProperties>
</file>